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dorama.com/alc/0012955/article/FAQ-What-is-Noise-in-a-Digital-Photograph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Diffraction limit = wavelength/(2*numerical aperture)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Low light photos exposed to fewer photons and so variations in photons hitting pixels is more evident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Sensor exposed to </a:t>
            </a:r>
            <a:r>
              <a:rPr lang="en"/>
              <a:t>environmental</a:t>
            </a:r>
            <a:r>
              <a:rPr lang="en"/>
              <a:t> conditions (heat)  lead to spurious signals, made worse by amplification in circuitry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https://www.adorama.com/alc/0012955/article/FAQ-What-is-Noise-in-a-Digital-Photograph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http://citeseerx.ist.psu.edu/viewdoc/download?doi=10.1.1.683.6783&amp;rep=rep1&amp;type=pdf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https://pdfs.semanticscholar.org/159a/5a01f3b78b22f59c7ff3c89c986d2de59475.pdf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253350" y="1769700"/>
            <a:ext cx="8637300" cy="9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>
                <a:solidFill>
                  <a:srgbClr val="660000"/>
                </a:solidFill>
              </a:rPr>
              <a:t>Super Resolution Imaging</a:t>
            </a:r>
          </a:p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370050" y="387075"/>
            <a:ext cx="8520600" cy="445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ECE 4250 - Digital and Image Processing</a:t>
            </a:r>
          </a:p>
        </p:txBody>
      </p:sp>
      <p:sp>
        <p:nvSpPr>
          <p:cNvPr id="56" name="Shape 56"/>
          <p:cNvSpPr txBox="1"/>
          <p:nvPr>
            <p:ph type="ctrTitle"/>
          </p:nvPr>
        </p:nvSpPr>
        <p:spPr>
          <a:xfrm>
            <a:off x="400825" y="3859900"/>
            <a:ext cx="8520600" cy="445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Stefano Barbier (sab388), Raymond Xu (ryx2), Hugo Milan (hm496)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1070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 alignment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328550" y="593775"/>
            <a:ext cx="5781300" cy="188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Uncalibrated Stereo Image Rectification function in matlab computer vision toolbox.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Find features and match them between images using the sum of absolute differences at the pixel locations.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Transform the image to a common reference plane (reference plane of the first image). 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9775"/>
            <a:ext cx="3328550" cy="43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513" y="3270525"/>
            <a:ext cx="5701375" cy="1333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274" y="843825"/>
            <a:ext cx="5382201" cy="35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type="title"/>
          </p:nvPr>
        </p:nvSpPr>
        <p:spPr>
          <a:xfrm>
            <a:off x="311700" y="271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Interpolation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0" y="843825"/>
            <a:ext cx="39351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Increase resolution through b</a:t>
            </a:r>
            <a:r>
              <a:rPr lang="en" sz="1800"/>
              <a:t>icubic interpolation.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Bicubic seemed best since bilinear blurs edges and 2D nearest neighbor looks blocky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Problem with bilinear: intensify noise and creates extremes.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Solution: Average through the multiple images to decrease noise and remove extremes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271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SNR Evaluation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11700" y="843825"/>
            <a:ext cx="8410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Segment the image in K similar clusters using k-means algorithm.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Evaluate SNR in each cluster.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        mean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        standard deviation.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Average clusters’ SNR.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350" y="3237524"/>
            <a:ext cx="2661923" cy="83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650" y="1529325"/>
            <a:ext cx="3306388" cy="83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 b="54588" l="86667" r="0" t="0"/>
          <a:stretch/>
        </p:blipFill>
        <p:spPr>
          <a:xfrm>
            <a:off x="1250750" y="2029525"/>
            <a:ext cx="440825" cy="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0" l="86667" r="0" t="58426"/>
          <a:stretch/>
        </p:blipFill>
        <p:spPr>
          <a:xfrm>
            <a:off x="1202500" y="2561724"/>
            <a:ext cx="440825" cy="3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5">
            <a:alphaModFix/>
          </a:blip>
          <a:srcRect b="53426" l="21058" r="15493" t="15339"/>
          <a:stretch/>
        </p:blipFill>
        <p:spPr>
          <a:xfrm>
            <a:off x="516700" y="4070700"/>
            <a:ext cx="3178501" cy="92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0" y="2285400"/>
            <a:ext cx="9144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Creating the superimages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25" y="962875"/>
            <a:ext cx="1844299" cy="40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Creating the superimages: zooming + cropping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73301" y="730225"/>
            <a:ext cx="46394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338873" y="329700"/>
            <a:ext cx="199900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22126" l="40152" r="25143" t="16308"/>
          <a:stretch/>
        </p:blipFill>
        <p:spPr>
          <a:xfrm rot="5400000">
            <a:off x="2315250" y="-1961862"/>
            <a:ext cx="4790124" cy="9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Creating the superimages: 1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12981" l="37578" r="0" t="34776"/>
          <a:stretch/>
        </p:blipFill>
        <p:spPr>
          <a:xfrm rot="5400000">
            <a:off x="2452425" y="-2444599"/>
            <a:ext cx="4239150" cy="912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2 images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12705" l="24676" r="0" t="31568"/>
          <a:stretch/>
        </p:blipFill>
        <p:spPr>
          <a:xfrm rot="5400000">
            <a:off x="2272125" y="-2990674"/>
            <a:ext cx="5006199" cy="953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type="title"/>
          </p:nvPr>
        </p:nvSpPr>
        <p:spPr>
          <a:xfrm>
            <a:off x="311700" y="39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Creating the superimages:3 images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1642" l="29735" r="0" t="32519"/>
          <a:stretch/>
        </p:blipFill>
        <p:spPr>
          <a:xfrm rot="5400000">
            <a:off x="2336874" y="-2826461"/>
            <a:ext cx="4663075" cy="953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Creating the superimages… 7 images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0" y="-14700"/>
            <a:ext cx="8520600" cy="8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What is super resolution imaging?</a:t>
            </a:r>
          </a:p>
        </p:txBody>
      </p:sp>
      <p:sp>
        <p:nvSpPr>
          <p:cNvPr id="62" name="Shape 62"/>
          <p:cNvSpPr txBox="1"/>
          <p:nvPr>
            <p:ph type="ctrTitle"/>
          </p:nvPr>
        </p:nvSpPr>
        <p:spPr>
          <a:xfrm>
            <a:off x="246775" y="1244075"/>
            <a:ext cx="8520600" cy="272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Increase image resolution (size) 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Combination of multiple images improves the image quality of this increased size image: this will be referred to as the “superimage”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Images from different positions and angles have different random noise 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Images are filtered, aligned, expanded, interpolated, and finally, combined (added and averaged). The order of these operations can be modified slightly.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Optical hardware limitations are overcome - optical diffraction limit.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Reduces noise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1620300" y="1149275"/>
            <a:ext cx="1545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22609" l="34581" r="30112" t="38574"/>
          <a:stretch/>
        </p:blipFill>
        <p:spPr>
          <a:xfrm rot="5400000">
            <a:off x="1539424" y="-745700"/>
            <a:ext cx="5804524" cy="70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Creating the superimages: 1 image vs 1 super resolution image created from 7 images, the most zoom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1620300" y="1149275"/>
            <a:ext cx="1545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13234" l="37063" r="0" t="53845"/>
          <a:stretch/>
        </p:blipFill>
        <p:spPr>
          <a:xfrm rot="5400000">
            <a:off x="1842637" y="-627686"/>
            <a:ext cx="5058725" cy="68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Creating the superimages: 1 image vs 1 super resolution image created from 7 images, the most zoom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1620300" y="1149275"/>
            <a:ext cx="1545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0925"/>
            <a:ext cx="9143997" cy="355378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695600" y="95050"/>
            <a:ext cx="83607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Why not just do an average on the original image?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1620300" y="1149275"/>
            <a:ext cx="1545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2767125" y="52800"/>
            <a:ext cx="6083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15x15 kernel mean-filtered original image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237"/>
            <a:ext cx="9143997" cy="3553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/>
        </p:nvSpPr>
        <p:spPr>
          <a:xfrm>
            <a:off x="1620300" y="1149275"/>
            <a:ext cx="1545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400" y="537025"/>
            <a:ext cx="9143997" cy="355378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2767125" y="52800"/>
            <a:ext cx="6083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Superimage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1620300" y="1149275"/>
            <a:ext cx="1545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0925"/>
            <a:ext cx="9143997" cy="355378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695600" y="95050"/>
            <a:ext cx="83607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The original, again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1620300" y="1073075"/>
            <a:ext cx="1545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27214" t="0"/>
          <a:stretch/>
        </p:blipFill>
        <p:spPr>
          <a:xfrm>
            <a:off x="164124" y="844399"/>
            <a:ext cx="3592585" cy="19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-85200" y="-27950"/>
            <a:ext cx="9009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Why not just average the original image?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0" l="0" r="30752" t="0"/>
          <a:stretch/>
        </p:blipFill>
        <p:spPr>
          <a:xfrm>
            <a:off x="164124" y="3028374"/>
            <a:ext cx="3639365" cy="204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5">
            <a:alphaModFix/>
          </a:blip>
          <a:srcRect b="0" l="0" r="22492" t="0"/>
          <a:stretch/>
        </p:blipFill>
        <p:spPr>
          <a:xfrm>
            <a:off x="5349825" y="844392"/>
            <a:ext cx="3683548" cy="184710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926337" y="2719050"/>
            <a:ext cx="2301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15x15 kernel mean-filter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4655625" y="2854050"/>
            <a:ext cx="4078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en" sz="1800">
                <a:solidFill>
                  <a:srgbClr val="FF0000"/>
                </a:solidFill>
              </a:rPr>
              <a:t>Mean filter:</a:t>
            </a:r>
          </a:p>
          <a:p>
            <a:pPr indent="-342900" lvl="1" marL="914400" rtl="0">
              <a:spcBef>
                <a:spcPts val="0"/>
              </a:spcBef>
              <a:buClr>
                <a:srgbClr val="FF0000"/>
              </a:buClr>
              <a:buSzPct val="100000"/>
              <a:buChar char="○"/>
            </a:pPr>
            <a:r>
              <a:rPr lang="en" sz="1800">
                <a:solidFill>
                  <a:srgbClr val="FF0000"/>
                </a:solidFill>
              </a:rPr>
              <a:t>Remove noise.</a:t>
            </a:r>
          </a:p>
          <a:p>
            <a:pPr indent="-342900" lvl="1" marL="914400" rtl="0">
              <a:spcBef>
                <a:spcPts val="0"/>
              </a:spcBef>
              <a:buClr>
                <a:srgbClr val="FF0000"/>
              </a:buClr>
              <a:buSzPct val="100000"/>
              <a:buChar char="○"/>
            </a:pPr>
            <a:r>
              <a:rPr lang="en" sz="1800">
                <a:solidFill>
                  <a:srgbClr val="FF0000"/>
                </a:solidFill>
              </a:rPr>
              <a:t>Blurs image.</a:t>
            </a:r>
          </a:p>
          <a:p>
            <a:pPr indent="-342900" lvl="1" marL="914400" rtl="0">
              <a:spcBef>
                <a:spcPts val="0"/>
              </a:spcBef>
              <a:buClr>
                <a:srgbClr val="FF0000"/>
              </a:buClr>
              <a:buSzPct val="100000"/>
              <a:buChar char="○"/>
            </a:pPr>
            <a:r>
              <a:rPr lang="en" sz="1800">
                <a:solidFill>
                  <a:srgbClr val="FF0000"/>
                </a:solidFill>
              </a:rPr>
              <a:t>Loss of sharp edges.</a:t>
            </a:r>
          </a:p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en" sz="1800">
                <a:solidFill>
                  <a:srgbClr val="FF0000"/>
                </a:solidFill>
              </a:rPr>
              <a:t>Super resolution image:</a:t>
            </a:r>
          </a:p>
          <a:p>
            <a:pPr indent="-342900" lvl="1" marL="914400" rtl="0">
              <a:spcBef>
                <a:spcPts val="0"/>
              </a:spcBef>
              <a:buClr>
                <a:srgbClr val="FF0000"/>
              </a:buClr>
              <a:buSzPct val="100000"/>
              <a:buChar char="○"/>
            </a:pPr>
            <a:r>
              <a:rPr lang="en" sz="1800">
                <a:solidFill>
                  <a:srgbClr val="FF0000"/>
                </a:solidFill>
              </a:rPr>
              <a:t>Removes noise</a:t>
            </a:r>
          </a:p>
          <a:p>
            <a:pPr indent="-342900" lvl="1" marL="914400" rtl="0">
              <a:spcBef>
                <a:spcPts val="0"/>
              </a:spcBef>
              <a:buClr>
                <a:srgbClr val="FF0000"/>
              </a:buClr>
              <a:buSzPct val="100000"/>
              <a:buChar char="○"/>
            </a:pPr>
            <a:r>
              <a:rPr lang="en" sz="1800">
                <a:solidFill>
                  <a:srgbClr val="FF0000"/>
                </a:solidFill>
              </a:rPr>
              <a:t>Preserves sharp edges.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776187" y="541350"/>
            <a:ext cx="2301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Original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6432812" y="388950"/>
            <a:ext cx="2301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Super resolution image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Noise analysis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3 ways: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SNR,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Single row of pixels,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>
                <a:solidFill>
                  <a:srgbClr val="000000"/>
                </a:solidFill>
              </a:rPr>
              <a:t>Image gradient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31861" l="13021" r="16016" t="28347"/>
          <a:stretch/>
        </p:blipFill>
        <p:spPr>
          <a:xfrm>
            <a:off x="4800950" y="1602025"/>
            <a:ext cx="4271945" cy="180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54525" y="683075"/>
            <a:ext cx="41460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K = 10.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SNR</a:t>
            </a:r>
            <a:r>
              <a:rPr baseline="-25000" lang="en" sz="1800">
                <a:solidFill>
                  <a:schemeClr val="dk1"/>
                </a:solidFill>
              </a:rPr>
              <a:t>Intensity</a:t>
            </a:r>
            <a:r>
              <a:rPr lang="en" sz="1800">
                <a:solidFill>
                  <a:schemeClr val="dk1"/>
                </a:solidFill>
              </a:rPr>
              <a:t> increased by 1.5 dB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SNR</a:t>
            </a:r>
            <a:r>
              <a:rPr baseline="-25000" lang="en" sz="1800"/>
              <a:t>Intensity</a:t>
            </a:r>
            <a:r>
              <a:rPr lang="en" sz="1800"/>
              <a:t> = </a:t>
            </a:r>
            <a:r>
              <a:rPr lang="en" sz="1800">
                <a:solidFill>
                  <a:schemeClr val="dk1"/>
                </a:solidFill>
              </a:rPr>
              <a:t>15.36 dB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SNR</a:t>
            </a:r>
            <a:r>
              <a:rPr baseline="-25000" lang="en" sz="1800">
                <a:solidFill>
                  <a:schemeClr val="dk1"/>
                </a:solidFill>
              </a:rPr>
              <a:t>Red</a:t>
            </a:r>
            <a:r>
              <a:rPr lang="en" sz="1800">
                <a:solidFill>
                  <a:schemeClr val="dk1"/>
                </a:solidFill>
              </a:rPr>
              <a:t>     = 18.67 dB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SNR</a:t>
            </a:r>
            <a:r>
              <a:rPr baseline="-25000" lang="en" sz="1800">
                <a:solidFill>
                  <a:schemeClr val="dk1"/>
                </a:solidFill>
              </a:rPr>
              <a:t>Green</a:t>
            </a:r>
            <a:r>
              <a:rPr lang="en" sz="1800">
                <a:solidFill>
                  <a:schemeClr val="dk1"/>
                </a:solidFill>
              </a:rPr>
              <a:t>   = 17.10 dB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SNR</a:t>
            </a:r>
            <a:r>
              <a:rPr baseline="-25000" lang="en" sz="1800">
                <a:solidFill>
                  <a:schemeClr val="dk1"/>
                </a:solidFill>
              </a:rPr>
              <a:t>Blue     </a:t>
            </a:r>
            <a:r>
              <a:rPr lang="en" sz="1800">
                <a:solidFill>
                  <a:schemeClr val="dk1"/>
                </a:solidFill>
              </a:rPr>
              <a:t>  = 10.65 dB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2" name="Shape 252"/>
          <p:cNvSpPr txBox="1"/>
          <p:nvPr>
            <p:ph type="title"/>
          </p:nvPr>
        </p:nvSpPr>
        <p:spPr>
          <a:xfrm>
            <a:off x="0" y="228000"/>
            <a:ext cx="9144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SNR Evaluation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32057" l="13150" r="9629" t="28149"/>
          <a:stretch/>
        </p:blipFill>
        <p:spPr>
          <a:xfrm>
            <a:off x="76200" y="1602024"/>
            <a:ext cx="4648550" cy="180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5049775" y="3431825"/>
            <a:ext cx="41460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SNR</a:t>
            </a:r>
            <a:r>
              <a:rPr baseline="-25000" lang="en" sz="1800">
                <a:solidFill>
                  <a:schemeClr val="dk1"/>
                </a:solidFill>
              </a:rPr>
              <a:t>Intensity</a:t>
            </a:r>
            <a:r>
              <a:rPr lang="en" sz="1800">
                <a:solidFill>
                  <a:schemeClr val="dk1"/>
                </a:solidFill>
              </a:rPr>
              <a:t> = 16.57 dB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SNR</a:t>
            </a:r>
            <a:r>
              <a:rPr baseline="-25000" lang="en" sz="1800">
                <a:solidFill>
                  <a:schemeClr val="dk1"/>
                </a:solidFill>
              </a:rPr>
              <a:t>Red</a:t>
            </a:r>
            <a:r>
              <a:rPr lang="en" sz="1800">
                <a:solidFill>
                  <a:schemeClr val="dk1"/>
                </a:solidFill>
              </a:rPr>
              <a:t>     = 20.21 dB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SNR</a:t>
            </a:r>
            <a:r>
              <a:rPr baseline="-25000" lang="en" sz="1800">
                <a:solidFill>
                  <a:schemeClr val="dk1"/>
                </a:solidFill>
              </a:rPr>
              <a:t>Green</a:t>
            </a:r>
            <a:r>
              <a:rPr lang="en" sz="1800">
                <a:solidFill>
                  <a:schemeClr val="dk1"/>
                </a:solidFill>
              </a:rPr>
              <a:t>   = 17.89 dB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SNR</a:t>
            </a:r>
            <a:r>
              <a:rPr baseline="-25000" lang="en" sz="1800">
                <a:solidFill>
                  <a:schemeClr val="dk1"/>
                </a:solidFill>
              </a:rPr>
              <a:t>Blue     </a:t>
            </a:r>
            <a:r>
              <a:rPr lang="en" sz="1800">
                <a:solidFill>
                  <a:schemeClr val="dk1"/>
                </a:solidFill>
              </a:rPr>
              <a:t>  = 12.46 dB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5311825" y="1281200"/>
            <a:ext cx="3170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Shaded by clusters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Row of pixels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22609" l="34581" r="30112" t="38574"/>
          <a:stretch/>
        </p:blipFill>
        <p:spPr>
          <a:xfrm rot="5400000">
            <a:off x="899212" y="1321662"/>
            <a:ext cx="2995200" cy="3650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 rot="10800000">
            <a:off x="1227325" y="3363425"/>
            <a:ext cx="13491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3" name="Shape 263"/>
          <p:cNvSpPr txBox="1"/>
          <p:nvPr/>
        </p:nvSpPr>
        <p:spPr>
          <a:xfrm>
            <a:off x="4756150" y="2733725"/>
            <a:ext cx="4238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Take a 1d signal vector of this row of pixels and look at that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0" y="-14700"/>
            <a:ext cx="8520600" cy="8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Image Noise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94550" y="1160525"/>
            <a:ext cx="34710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Unwanted variation in pixel brightness or color variation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High </a:t>
            </a:r>
            <a:r>
              <a:rPr lang="en" sz="1800"/>
              <a:t>occurrence</a:t>
            </a:r>
            <a:r>
              <a:rPr lang="en" sz="1800"/>
              <a:t> in low light photography or at high range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Aperture, shutter speed vs. ISO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ISO is sensitivity of the camera to light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Higher ISO causes increase in noise, but might be needed if scene is dark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950" y="1020000"/>
            <a:ext cx="5173650" cy="34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75" y="876925"/>
            <a:ext cx="4254174" cy="31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250" y="947342"/>
            <a:ext cx="4066399" cy="30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1603150" y="116550"/>
            <a:ext cx="6133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original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5869100" y="75875"/>
            <a:ext cx="6133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superimage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183050" y="4224700"/>
            <a:ext cx="6133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Superimage is a bit smoother, but the edges themselves are sharper. Bicubic interpolation gets evened out (if it were linear interp the edges would be more blurry)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803025" y="57330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Higher numbers mean lighter color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158800" y="27994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tissue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2927525" y="30942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Bottle label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2104175" y="21868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Green chair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3110" l="9079" r="7315" t="4596"/>
          <a:stretch/>
        </p:blipFill>
        <p:spPr>
          <a:xfrm>
            <a:off x="182975" y="0"/>
            <a:ext cx="9008198" cy="48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3598425" y="25859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tissue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5560275" y="21387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Green chair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515775" y="35008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6515775" y="369397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Bottle label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884350" y="31552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Yellow wall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837850" y="4563550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After super image transform, the signal is closer to the “ideal image” - piecewise </a:t>
            </a:r>
            <a:r>
              <a:rPr lang="en"/>
              <a:t>continuous</a:t>
            </a:r>
            <a:r>
              <a:rPr lang="en"/>
              <a:t> w/ sharp edges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908300" y="337975"/>
            <a:ext cx="6083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Edges: magnitude of image gradient shown here; the magnitude of the edge strength in the images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5" y="1920299"/>
            <a:ext cx="4572024" cy="23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949" y="1955200"/>
            <a:ext cx="4504047" cy="231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694850" y="1362825"/>
            <a:ext cx="6133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original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4960800" y="1322150"/>
            <a:ext cx="6133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superimage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855475" y="73925"/>
            <a:ext cx="6083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Thresholded edges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31450" y="486225"/>
            <a:ext cx="6133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original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5825275" y="535125"/>
            <a:ext cx="6133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superimage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27525" t="0"/>
          <a:stretch/>
        </p:blipFill>
        <p:spPr>
          <a:xfrm>
            <a:off x="0" y="1583412"/>
            <a:ext cx="4552048" cy="2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4">
            <a:alphaModFix/>
          </a:blip>
          <a:srcRect b="0" l="0" r="29557" t="0"/>
          <a:stretch/>
        </p:blipFill>
        <p:spPr>
          <a:xfrm>
            <a:off x="4719725" y="1583400"/>
            <a:ext cx="4424276" cy="24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0" y="228000"/>
            <a:ext cx="9144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Conclusions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845100" y="843825"/>
            <a:ext cx="868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Super resolution imaging: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Increase resolution.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Increase details.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Increase SNR.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Preserves edges.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Increase sharpness.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155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Methods of Noise Reduction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529425" y="1587900"/>
            <a:ext cx="2246400" cy="15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Mean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Median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Midpoint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Adaptive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4563775" y="1952625"/>
            <a:ext cx="41523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Single-image super resolution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Multi-image super resolution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317950" y="964625"/>
            <a:ext cx="411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Classical image filters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4563775" y="986275"/>
            <a:ext cx="4512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Super resolution imaging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Applications of Super Resolution Imaging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3013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Optical or diffractive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Microscopy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Geometrical or image-processing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Multiple image noise reduction (what we have done)</a:t>
            </a:r>
          </a:p>
          <a:p>
            <a:pPr indent="-228600" lvl="2" marL="1371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Satellite imaging</a:t>
            </a:r>
          </a:p>
          <a:p>
            <a:pPr indent="-228600" lvl="2" marL="1371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X-ray </a:t>
            </a:r>
            <a:r>
              <a:rPr lang="en">
                <a:solidFill>
                  <a:srgbClr val="000000"/>
                </a:solidFill>
              </a:rPr>
              <a:t>mammogram</a:t>
            </a:r>
            <a:r>
              <a:rPr lang="en">
                <a:solidFill>
                  <a:srgbClr val="000000"/>
                </a:solidFill>
              </a:rPr>
              <a:t>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Single image deblurring can be used on any image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850" y="1152475"/>
            <a:ext cx="3013800" cy="26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500" y="1069550"/>
            <a:ext cx="28697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6661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Take multiple images of the same scene.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Align the images.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Create super resolution image through interpolation of these images.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Evaluate change in SNR between original images and super resolution image.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305050"/>
            <a:ext cx="90773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071225" y="175725"/>
            <a:ext cx="5096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The scene: data acquisition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25" y="815975"/>
            <a:ext cx="6672925" cy="41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625250" y="3822225"/>
            <a:ext cx="35037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27875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The Scene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50" y="797575"/>
            <a:ext cx="286573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3485500" y="1921775"/>
            <a:ext cx="16485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...and 21 other very similar photos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150" y="920450"/>
            <a:ext cx="1844299" cy="40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5404325" y="2048850"/>
            <a:ext cx="16485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Only interested in the high noise region: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76382">
            <a:off x="3836368" y="887016"/>
            <a:ext cx="1905321" cy="88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22126" l="40152" r="25143" t="16308"/>
          <a:stretch/>
        </p:blipFill>
        <p:spPr>
          <a:xfrm rot="5400000">
            <a:off x="2315250" y="-1961862"/>
            <a:ext cx="4790124" cy="9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Detail of the noise in the Region of Interest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